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handoutMasterIdLst>
    <p:handoutMasterId r:id="rId23"/>
  </p:handoutMasterIdLst>
  <p:sldIdLst>
    <p:sldId id="257" r:id="rId5"/>
    <p:sldId id="275" r:id="rId6"/>
    <p:sldId id="258" r:id="rId7"/>
    <p:sldId id="276"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4" r:id="rId2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41" autoAdjust="0"/>
    <p:restoredTop sz="94434" autoAdjust="0"/>
  </p:normalViewPr>
  <p:slideViewPr>
    <p:cSldViewPr showGuides="1">
      <p:cViewPr varScale="1">
        <p:scale>
          <a:sx n="70" d="100"/>
          <a:sy n="70" d="100"/>
        </p:scale>
        <p:origin x="1128" y="72"/>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0BDD81-75E9-4F23-88EC-5D71423268AE}"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CF1D89C0-9F7C-484B-8CBE-C45302A7313F}">
      <dgm:prSet phldrT="[Text]" custT="1"/>
      <dgm:spPr/>
      <dgm:t>
        <a:bodyPr/>
        <a:lstStyle/>
        <a:p>
          <a:r>
            <a:rPr lang="en-US" sz="3200" dirty="0" err="1" smtClean="0"/>
            <a:t>Oneclip</a:t>
          </a:r>
          <a:endParaRPr lang="en-GB" sz="3200" dirty="0"/>
        </a:p>
      </dgm:t>
    </dgm:pt>
    <dgm:pt modelId="{7A399751-4404-4396-8DC4-CA82569DC263}" type="parTrans" cxnId="{67BC209A-F1D7-4EA3-B4C3-71C2AC8B3161}">
      <dgm:prSet/>
      <dgm:spPr/>
      <dgm:t>
        <a:bodyPr/>
        <a:lstStyle/>
        <a:p>
          <a:endParaRPr lang="en-GB"/>
        </a:p>
      </dgm:t>
    </dgm:pt>
    <dgm:pt modelId="{05F82602-3455-4809-8DE3-3EB0BDE53C5F}" type="sibTrans" cxnId="{67BC209A-F1D7-4EA3-B4C3-71C2AC8B3161}">
      <dgm:prSet/>
      <dgm:spPr/>
      <dgm:t>
        <a:bodyPr/>
        <a:lstStyle/>
        <a:p>
          <a:endParaRPr lang="en-GB"/>
        </a:p>
      </dgm:t>
    </dgm:pt>
    <dgm:pt modelId="{19BAC0C9-0D8E-413E-8425-E7AD76FBB4E6}">
      <dgm:prSet phldrT="[Text]" custT="1"/>
      <dgm:spPr/>
      <dgm:t>
        <a:bodyPr/>
        <a:lstStyle/>
        <a:p>
          <a:r>
            <a:rPr lang="en-US" sz="1600" dirty="0" smtClean="0"/>
            <a:t>It is the perfect solution for moving snippets of data like texts, photos and URLs, from one platform to another including android, </a:t>
          </a:r>
          <a:r>
            <a:rPr lang="en-US" sz="1600" dirty="0" err="1" smtClean="0"/>
            <a:t>iOS</a:t>
          </a:r>
          <a:r>
            <a:rPr lang="en-US" sz="1600" dirty="0" smtClean="0"/>
            <a:t>, windows PCs and Windows phones. </a:t>
          </a:r>
          <a:endParaRPr lang="en-GB" sz="1600" dirty="0"/>
        </a:p>
      </dgm:t>
    </dgm:pt>
    <dgm:pt modelId="{16C6368A-CBFA-4C2F-87AA-90E25912DE9D}" type="parTrans" cxnId="{5E4EE4A9-ABF7-4E88-BDC8-F9D03BEECA08}">
      <dgm:prSet/>
      <dgm:spPr/>
      <dgm:t>
        <a:bodyPr/>
        <a:lstStyle/>
        <a:p>
          <a:endParaRPr lang="en-GB"/>
        </a:p>
      </dgm:t>
    </dgm:pt>
    <dgm:pt modelId="{BCC232B3-0C7C-4366-B151-F9DF2876D46B}" type="sibTrans" cxnId="{5E4EE4A9-ABF7-4E88-BDC8-F9D03BEECA08}">
      <dgm:prSet/>
      <dgm:spPr/>
      <dgm:t>
        <a:bodyPr/>
        <a:lstStyle/>
        <a:p>
          <a:endParaRPr lang="en-GB"/>
        </a:p>
      </dgm:t>
    </dgm:pt>
    <dgm:pt modelId="{FE6FC880-2825-43DB-A2A2-498B8180D347}" type="pres">
      <dgm:prSet presAssocID="{790BDD81-75E9-4F23-88EC-5D71423268AE}" presName="Name0" presStyleCnt="0">
        <dgm:presLayoutVars>
          <dgm:chMax val="11"/>
          <dgm:chPref val="11"/>
          <dgm:dir/>
          <dgm:resizeHandles/>
        </dgm:presLayoutVars>
      </dgm:prSet>
      <dgm:spPr/>
      <dgm:t>
        <a:bodyPr/>
        <a:lstStyle/>
        <a:p>
          <a:endParaRPr lang="en-GB"/>
        </a:p>
      </dgm:t>
    </dgm:pt>
    <dgm:pt modelId="{2AA58A34-BF27-4900-A291-7D1576D4C326}" type="pres">
      <dgm:prSet presAssocID="{19BAC0C9-0D8E-413E-8425-E7AD76FBB4E6}" presName="Accent2" presStyleCnt="0"/>
      <dgm:spPr/>
    </dgm:pt>
    <dgm:pt modelId="{9BC00419-5B15-441C-8B98-3CA46F221492}" type="pres">
      <dgm:prSet presAssocID="{19BAC0C9-0D8E-413E-8425-E7AD76FBB4E6}" presName="Accent" presStyleLbl="node1" presStyleIdx="0" presStyleCnt="2"/>
      <dgm:spPr/>
    </dgm:pt>
    <dgm:pt modelId="{A4F6A3E0-AB56-4F38-9438-DA8A6C4055D7}" type="pres">
      <dgm:prSet presAssocID="{19BAC0C9-0D8E-413E-8425-E7AD76FBB4E6}" presName="ParentBackground2" presStyleCnt="0"/>
      <dgm:spPr/>
    </dgm:pt>
    <dgm:pt modelId="{42BE227D-63C1-456F-9423-72F2F7863956}" type="pres">
      <dgm:prSet presAssocID="{19BAC0C9-0D8E-413E-8425-E7AD76FBB4E6}" presName="ParentBackground" presStyleLbl="fgAcc1" presStyleIdx="0" presStyleCnt="2"/>
      <dgm:spPr/>
      <dgm:t>
        <a:bodyPr/>
        <a:lstStyle/>
        <a:p>
          <a:endParaRPr lang="en-GB"/>
        </a:p>
      </dgm:t>
    </dgm:pt>
    <dgm:pt modelId="{C5B304D1-1658-4A3E-B962-25F809DC25A7}" type="pres">
      <dgm:prSet presAssocID="{19BAC0C9-0D8E-413E-8425-E7AD76FBB4E6}" presName="Parent2" presStyleLbl="revTx" presStyleIdx="0" presStyleCnt="0">
        <dgm:presLayoutVars>
          <dgm:chMax val="1"/>
          <dgm:chPref val="1"/>
          <dgm:bulletEnabled val="1"/>
        </dgm:presLayoutVars>
      </dgm:prSet>
      <dgm:spPr/>
      <dgm:t>
        <a:bodyPr/>
        <a:lstStyle/>
        <a:p>
          <a:endParaRPr lang="en-GB"/>
        </a:p>
      </dgm:t>
    </dgm:pt>
    <dgm:pt modelId="{859FF931-F198-4B99-B91C-92D471872873}" type="pres">
      <dgm:prSet presAssocID="{CF1D89C0-9F7C-484B-8CBE-C45302A7313F}" presName="Accent1" presStyleCnt="0"/>
      <dgm:spPr/>
    </dgm:pt>
    <dgm:pt modelId="{EA9976D0-D672-4D7F-94D0-58BC370D1D30}" type="pres">
      <dgm:prSet presAssocID="{CF1D89C0-9F7C-484B-8CBE-C45302A7313F}" presName="Accent" presStyleLbl="node1" presStyleIdx="1" presStyleCnt="2"/>
      <dgm:spPr/>
    </dgm:pt>
    <dgm:pt modelId="{4E90D9E3-51C2-4707-875D-D97D399CB9DC}" type="pres">
      <dgm:prSet presAssocID="{CF1D89C0-9F7C-484B-8CBE-C45302A7313F}" presName="ParentBackground1" presStyleCnt="0"/>
      <dgm:spPr/>
    </dgm:pt>
    <dgm:pt modelId="{4C0A86AA-0CA4-4AC3-B0BC-51C965F1E44D}" type="pres">
      <dgm:prSet presAssocID="{CF1D89C0-9F7C-484B-8CBE-C45302A7313F}" presName="ParentBackground" presStyleLbl="fgAcc1" presStyleIdx="1" presStyleCnt="2"/>
      <dgm:spPr/>
      <dgm:t>
        <a:bodyPr/>
        <a:lstStyle/>
        <a:p>
          <a:endParaRPr lang="en-GB"/>
        </a:p>
      </dgm:t>
    </dgm:pt>
    <dgm:pt modelId="{4292EC97-1D5F-4D4E-B648-38FE0CB249E4}" type="pres">
      <dgm:prSet presAssocID="{CF1D89C0-9F7C-484B-8CBE-C45302A7313F}" presName="Parent1" presStyleLbl="revTx" presStyleIdx="0" presStyleCnt="0">
        <dgm:presLayoutVars>
          <dgm:chMax val="1"/>
          <dgm:chPref val="1"/>
          <dgm:bulletEnabled val="1"/>
        </dgm:presLayoutVars>
      </dgm:prSet>
      <dgm:spPr/>
      <dgm:t>
        <a:bodyPr/>
        <a:lstStyle/>
        <a:p>
          <a:endParaRPr lang="en-GB"/>
        </a:p>
      </dgm:t>
    </dgm:pt>
  </dgm:ptLst>
  <dgm:cxnLst>
    <dgm:cxn modelId="{C34BB96F-F48E-46B3-9A28-C417FE8CF91E}" type="presOf" srcId="{CF1D89C0-9F7C-484B-8CBE-C45302A7313F}" destId="{4C0A86AA-0CA4-4AC3-B0BC-51C965F1E44D}" srcOrd="0" destOrd="0" presId="urn:microsoft.com/office/officeart/2011/layout/CircleProcess"/>
    <dgm:cxn modelId="{7837C168-D91E-4DE5-A91E-9448E8CC1F5B}" type="presOf" srcId="{CF1D89C0-9F7C-484B-8CBE-C45302A7313F}" destId="{4292EC97-1D5F-4D4E-B648-38FE0CB249E4}" srcOrd="1" destOrd="0" presId="urn:microsoft.com/office/officeart/2011/layout/CircleProcess"/>
    <dgm:cxn modelId="{DB5B475F-9E08-4140-84A7-C47B81368303}" type="presOf" srcId="{790BDD81-75E9-4F23-88EC-5D71423268AE}" destId="{FE6FC880-2825-43DB-A2A2-498B8180D347}" srcOrd="0" destOrd="0" presId="urn:microsoft.com/office/officeart/2011/layout/CircleProcess"/>
    <dgm:cxn modelId="{52BFEC76-30EC-4960-A744-D81FD06FAFA1}" type="presOf" srcId="{19BAC0C9-0D8E-413E-8425-E7AD76FBB4E6}" destId="{42BE227D-63C1-456F-9423-72F2F7863956}" srcOrd="0" destOrd="0" presId="urn:microsoft.com/office/officeart/2011/layout/CircleProcess"/>
    <dgm:cxn modelId="{5E4EE4A9-ABF7-4E88-BDC8-F9D03BEECA08}" srcId="{790BDD81-75E9-4F23-88EC-5D71423268AE}" destId="{19BAC0C9-0D8E-413E-8425-E7AD76FBB4E6}" srcOrd="1" destOrd="0" parTransId="{16C6368A-CBFA-4C2F-87AA-90E25912DE9D}" sibTransId="{BCC232B3-0C7C-4366-B151-F9DF2876D46B}"/>
    <dgm:cxn modelId="{18665932-5E00-4421-9052-E9857795D4F3}" type="presOf" srcId="{19BAC0C9-0D8E-413E-8425-E7AD76FBB4E6}" destId="{C5B304D1-1658-4A3E-B962-25F809DC25A7}" srcOrd="1" destOrd="0" presId="urn:microsoft.com/office/officeart/2011/layout/CircleProcess"/>
    <dgm:cxn modelId="{67BC209A-F1D7-4EA3-B4C3-71C2AC8B3161}" srcId="{790BDD81-75E9-4F23-88EC-5D71423268AE}" destId="{CF1D89C0-9F7C-484B-8CBE-C45302A7313F}" srcOrd="0" destOrd="0" parTransId="{7A399751-4404-4396-8DC4-CA82569DC263}" sibTransId="{05F82602-3455-4809-8DE3-3EB0BDE53C5F}"/>
    <dgm:cxn modelId="{6D3CE200-D778-4E33-8B75-580418033B61}" type="presParOf" srcId="{FE6FC880-2825-43DB-A2A2-498B8180D347}" destId="{2AA58A34-BF27-4900-A291-7D1576D4C326}" srcOrd="0" destOrd="0" presId="urn:microsoft.com/office/officeart/2011/layout/CircleProcess"/>
    <dgm:cxn modelId="{7C2FBFD0-A271-473B-8B62-860D524BEE45}" type="presParOf" srcId="{2AA58A34-BF27-4900-A291-7D1576D4C326}" destId="{9BC00419-5B15-441C-8B98-3CA46F221492}" srcOrd="0" destOrd="0" presId="urn:microsoft.com/office/officeart/2011/layout/CircleProcess"/>
    <dgm:cxn modelId="{E9CEB359-77DF-4611-AAC0-0100A4AB11B9}" type="presParOf" srcId="{FE6FC880-2825-43DB-A2A2-498B8180D347}" destId="{A4F6A3E0-AB56-4F38-9438-DA8A6C4055D7}" srcOrd="1" destOrd="0" presId="urn:microsoft.com/office/officeart/2011/layout/CircleProcess"/>
    <dgm:cxn modelId="{F72EEDBB-0208-47C2-AE69-DA02BC189498}" type="presParOf" srcId="{A4F6A3E0-AB56-4F38-9438-DA8A6C4055D7}" destId="{42BE227D-63C1-456F-9423-72F2F7863956}" srcOrd="0" destOrd="0" presId="urn:microsoft.com/office/officeart/2011/layout/CircleProcess"/>
    <dgm:cxn modelId="{3A74331A-488C-4268-A9A5-57A6CF772AC4}" type="presParOf" srcId="{FE6FC880-2825-43DB-A2A2-498B8180D347}" destId="{C5B304D1-1658-4A3E-B962-25F809DC25A7}" srcOrd="2" destOrd="0" presId="urn:microsoft.com/office/officeart/2011/layout/CircleProcess"/>
    <dgm:cxn modelId="{08D634DD-C8B0-483B-8178-FDA965D23482}" type="presParOf" srcId="{FE6FC880-2825-43DB-A2A2-498B8180D347}" destId="{859FF931-F198-4B99-B91C-92D471872873}" srcOrd="3" destOrd="0" presId="urn:microsoft.com/office/officeart/2011/layout/CircleProcess"/>
    <dgm:cxn modelId="{8DEC515B-33DA-4A62-AD26-19DB9FE8F4C8}" type="presParOf" srcId="{859FF931-F198-4B99-B91C-92D471872873}" destId="{EA9976D0-D672-4D7F-94D0-58BC370D1D30}" srcOrd="0" destOrd="0" presId="urn:microsoft.com/office/officeart/2011/layout/CircleProcess"/>
    <dgm:cxn modelId="{DBB74F06-9842-498A-95D1-0393FCE784D3}" type="presParOf" srcId="{FE6FC880-2825-43DB-A2A2-498B8180D347}" destId="{4E90D9E3-51C2-4707-875D-D97D399CB9DC}" srcOrd="4" destOrd="0" presId="urn:microsoft.com/office/officeart/2011/layout/CircleProcess"/>
    <dgm:cxn modelId="{A7B9488C-EA1A-4AF2-9DF4-FEB61E85C45F}" type="presParOf" srcId="{4E90D9E3-51C2-4707-875D-D97D399CB9DC}" destId="{4C0A86AA-0CA4-4AC3-B0BC-51C965F1E44D}" srcOrd="0" destOrd="0" presId="urn:microsoft.com/office/officeart/2011/layout/CircleProcess"/>
    <dgm:cxn modelId="{5EF5E6FE-1E6D-4D71-8233-5560CA6B0226}" type="presParOf" srcId="{FE6FC880-2825-43DB-A2A2-498B8180D347}" destId="{4292EC97-1D5F-4D4E-B648-38FE0CB249E4}" srcOrd="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0FF4EA-1783-4CFF-B355-136BCD5FA4A2}" type="doc">
      <dgm:prSet loTypeId="urn:microsoft.com/office/officeart/2005/8/layout/arrow4" loCatId="process" qsTypeId="urn:microsoft.com/office/officeart/2005/8/quickstyle/simple1" qsCatId="simple" csTypeId="urn:microsoft.com/office/officeart/2005/8/colors/accent1_2" csCatId="accent1" phldr="1"/>
      <dgm:spPr/>
      <dgm:t>
        <a:bodyPr/>
        <a:lstStyle/>
        <a:p>
          <a:endParaRPr lang="en-GB"/>
        </a:p>
      </dgm:t>
    </dgm:pt>
    <dgm:pt modelId="{018456A9-819A-436D-808E-B24D717ACA2F}">
      <dgm:prSet phldrT="[Text]"/>
      <dgm:spPr/>
      <dgm:t>
        <a:bodyPr/>
        <a:lstStyle/>
        <a:p>
          <a:r>
            <a:rPr lang="en-US" dirty="0" smtClean="0"/>
            <a:t>It is the office assistant, the project that Microsoft Bill Gates was working on. </a:t>
          </a:r>
          <a:endParaRPr lang="en-GB" dirty="0"/>
        </a:p>
      </dgm:t>
    </dgm:pt>
    <dgm:pt modelId="{76997A68-25B3-4E94-90E7-40D7451DAADE}" type="parTrans" cxnId="{77F4DE49-5ABA-4C0F-B95D-E7E6E4638A75}">
      <dgm:prSet/>
      <dgm:spPr/>
      <dgm:t>
        <a:bodyPr/>
        <a:lstStyle/>
        <a:p>
          <a:endParaRPr lang="en-GB"/>
        </a:p>
      </dgm:t>
    </dgm:pt>
    <dgm:pt modelId="{A6097425-596C-48E6-BA5B-1EA0530570F9}" type="sibTrans" cxnId="{77F4DE49-5ABA-4C0F-B95D-E7E6E4638A75}">
      <dgm:prSet/>
      <dgm:spPr/>
      <dgm:t>
        <a:bodyPr/>
        <a:lstStyle/>
        <a:p>
          <a:endParaRPr lang="en-GB"/>
        </a:p>
      </dgm:t>
    </dgm:pt>
    <dgm:pt modelId="{8D6B4209-9B24-411C-BF1C-998429EF3FFA}" type="pres">
      <dgm:prSet presAssocID="{910FF4EA-1783-4CFF-B355-136BCD5FA4A2}" presName="compositeShape" presStyleCnt="0">
        <dgm:presLayoutVars>
          <dgm:chMax val="2"/>
          <dgm:dir/>
          <dgm:resizeHandles val="exact"/>
        </dgm:presLayoutVars>
      </dgm:prSet>
      <dgm:spPr/>
      <dgm:t>
        <a:bodyPr/>
        <a:lstStyle/>
        <a:p>
          <a:endParaRPr lang="en-GB"/>
        </a:p>
      </dgm:t>
    </dgm:pt>
    <dgm:pt modelId="{518F21D8-686C-4647-BC22-4A9E471CAC28}" type="pres">
      <dgm:prSet presAssocID="{018456A9-819A-436D-808E-B24D717ACA2F}" presName="upArrow" presStyleLbl="node1" presStyleIdx="0" presStyleCnt="1" custLinFactNeighborX="1532" custLinFactNeighborY="-12052"/>
      <dgm:spPr/>
    </dgm:pt>
    <dgm:pt modelId="{025414E6-13AF-4343-8E46-185ADE5DFC61}" type="pres">
      <dgm:prSet presAssocID="{018456A9-819A-436D-808E-B24D717ACA2F}" presName="upArrowText" presStyleLbl="revTx" presStyleIdx="0" presStyleCnt="1">
        <dgm:presLayoutVars>
          <dgm:chMax val="0"/>
          <dgm:bulletEnabled val="1"/>
        </dgm:presLayoutVars>
      </dgm:prSet>
      <dgm:spPr/>
      <dgm:t>
        <a:bodyPr/>
        <a:lstStyle/>
        <a:p>
          <a:endParaRPr lang="en-GB"/>
        </a:p>
      </dgm:t>
    </dgm:pt>
  </dgm:ptLst>
  <dgm:cxnLst>
    <dgm:cxn modelId="{77F4DE49-5ABA-4C0F-B95D-E7E6E4638A75}" srcId="{910FF4EA-1783-4CFF-B355-136BCD5FA4A2}" destId="{018456A9-819A-436D-808E-B24D717ACA2F}" srcOrd="0" destOrd="0" parTransId="{76997A68-25B3-4E94-90E7-40D7451DAADE}" sibTransId="{A6097425-596C-48E6-BA5B-1EA0530570F9}"/>
    <dgm:cxn modelId="{D1008924-AEB6-4B2F-BA61-885DB40279B2}" type="presOf" srcId="{910FF4EA-1783-4CFF-B355-136BCD5FA4A2}" destId="{8D6B4209-9B24-411C-BF1C-998429EF3FFA}" srcOrd="0" destOrd="0" presId="urn:microsoft.com/office/officeart/2005/8/layout/arrow4"/>
    <dgm:cxn modelId="{6A31095C-73E7-45FF-881B-2660EC1D3BE1}" type="presOf" srcId="{018456A9-819A-436D-808E-B24D717ACA2F}" destId="{025414E6-13AF-4343-8E46-185ADE5DFC61}" srcOrd="0" destOrd="0" presId="urn:microsoft.com/office/officeart/2005/8/layout/arrow4"/>
    <dgm:cxn modelId="{059E73F8-027C-4F42-9C22-FEBD248549BF}" type="presParOf" srcId="{8D6B4209-9B24-411C-BF1C-998429EF3FFA}" destId="{518F21D8-686C-4647-BC22-4A9E471CAC28}" srcOrd="0" destOrd="0" presId="urn:microsoft.com/office/officeart/2005/8/layout/arrow4"/>
    <dgm:cxn modelId="{0A2ECD4B-5513-429A-9431-D9A75E108657}" type="presParOf" srcId="{8D6B4209-9B24-411C-BF1C-998429EF3FFA}" destId="{025414E6-13AF-4343-8E46-185ADE5DFC61}" srcOrd="1"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85B8AF-9F15-41EB-81D8-3680EA390AF0}"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GB"/>
        </a:p>
      </dgm:t>
    </dgm:pt>
    <dgm:pt modelId="{539B56C3-5523-4482-9615-4BE75CA07060}">
      <dgm:prSet phldrT="[Text]" custT="1"/>
      <dgm:spPr/>
      <dgm:t>
        <a:bodyPr/>
        <a:lstStyle/>
        <a:p>
          <a:r>
            <a:rPr lang="en-US" sz="4000" dirty="0" smtClean="0">
              <a:solidFill>
                <a:srgbClr val="FFFF00"/>
              </a:solidFill>
            </a:rPr>
            <a:t>The PowerPoint app</a:t>
          </a:r>
        </a:p>
      </dgm:t>
    </dgm:pt>
    <dgm:pt modelId="{F439C264-DAA2-47D4-ABD7-559BB91B043D}" type="parTrans" cxnId="{29A13D84-5B2D-42EB-B496-170332DCD4FE}">
      <dgm:prSet/>
      <dgm:spPr/>
      <dgm:t>
        <a:bodyPr/>
        <a:lstStyle/>
        <a:p>
          <a:endParaRPr lang="en-GB"/>
        </a:p>
      </dgm:t>
    </dgm:pt>
    <dgm:pt modelId="{10C50751-FDDB-4518-B9D5-E6301E5E2229}" type="sibTrans" cxnId="{29A13D84-5B2D-42EB-B496-170332DCD4FE}">
      <dgm:prSet/>
      <dgm:spPr/>
      <dgm:t>
        <a:bodyPr/>
        <a:lstStyle/>
        <a:p>
          <a:endParaRPr lang="en-GB"/>
        </a:p>
      </dgm:t>
    </dgm:pt>
    <dgm:pt modelId="{C8BE95D7-FB3F-4DBF-90BB-50A6C4D97838}">
      <dgm:prSet phldrT="[Text]"/>
      <dgm:spPr/>
      <dgm:t>
        <a:bodyPr/>
        <a:lstStyle/>
        <a:p>
          <a:r>
            <a:rPr lang="en-US" dirty="0" smtClean="0"/>
            <a:t>This app enables one to add dynamic polls to his presentation so as to interact with audience with poll everywhere. </a:t>
          </a:r>
        </a:p>
      </dgm:t>
    </dgm:pt>
    <dgm:pt modelId="{85240FE5-6245-48AC-BFBD-8E7B9226F3A6}" type="parTrans" cxnId="{8FE4128E-FE8E-488A-A6E7-5A82C382A11F}">
      <dgm:prSet/>
      <dgm:spPr/>
      <dgm:t>
        <a:bodyPr/>
        <a:lstStyle/>
        <a:p>
          <a:endParaRPr lang="en-GB"/>
        </a:p>
      </dgm:t>
    </dgm:pt>
    <dgm:pt modelId="{DBAEB48A-2730-4E8F-9705-6C3D8133D4C5}" type="sibTrans" cxnId="{8FE4128E-FE8E-488A-A6E7-5A82C382A11F}">
      <dgm:prSet/>
      <dgm:spPr/>
      <dgm:t>
        <a:bodyPr/>
        <a:lstStyle/>
        <a:p>
          <a:endParaRPr lang="en-GB"/>
        </a:p>
      </dgm:t>
    </dgm:pt>
    <dgm:pt modelId="{BF6D1F54-91C6-4698-B160-E289E2F0D662}">
      <dgm:prSet phldrT="[Text]"/>
      <dgm:spPr/>
      <dgm:t>
        <a:bodyPr/>
        <a:lstStyle/>
        <a:p>
          <a:r>
            <a:rPr lang="en-US" dirty="0" smtClean="0"/>
            <a:t>It also shows word cloud on presentations in pro word cloud.</a:t>
          </a:r>
          <a:endParaRPr lang="en-GB" dirty="0"/>
        </a:p>
      </dgm:t>
    </dgm:pt>
    <dgm:pt modelId="{EC8F4461-96D6-43B3-86FD-804E3F9FAAD5}" type="parTrans" cxnId="{D5848A30-C733-483A-A301-BB3220FEDA6E}">
      <dgm:prSet/>
      <dgm:spPr/>
      <dgm:t>
        <a:bodyPr/>
        <a:lstStyle/>
        <a:p>
          <a:endParaRPr lang="en-GB"/>
        </a:p>
      </dgm:t>
    </dgm:pt>
    <dgm:pt modelId="{9081BD33-B601-459A-8778-F626A1B6AA5A}" type="sibTrans" cxnId="{D5848A30-C733-483A-A301-BB3220FEDA6E}">
      <dgm:prSet/>
      <dgm:spPr/>
      <dgm:t>
        <a:bodyPr/>
        <a:lstStyle/>
        <a:p>
          <a:endParaRPr lang="en-GB"/>
        </a:p>
      </dgm:t>
    </dgm:pt>
    <dgm:pt modelId="{EB308A29-EF7C-43AB-BD7D-C2187EE25B9B}" type="pres">
      <dgm:prSet presAssocID="{3585B8AF-9F15-41EB-81D8-3680EA390AF0}" presName="composite" presStyleCnt="0">
        <dgm:presLayoutVars>
          <dgm:chMax val="1"/>
          <dgm:dir/>
          <dgm:resizeHandles val="exact"/>
        </dgm:presLayoutVars>
      </dgm:prSet>
      <dgm:spPr/>
      <dgm:t>
        <a:bodyPr/>
        <a:lstStyle/>
        <a:p>
          <a:endParaRPr lang="en-GB"/>
        </a:p>
      </dgm:t>
    </dgm:pt>
    <dgm:pt modelId="{F0D6AA33-00FA-4808-8113-86408910E926}" type="pres">
      <dgm:prSet presAssocID="{539B56C3-5523-4482-9615-4BE75CA07060}" presName="roof" presStyleLbl="dkBgShp" presStyleIdx="0" presStyleCnt="2"/>
      <dgm:spPr/>
      <dgm:t>
        <a:bodyPr/>
        <a:lstStyle/>
        <a:p>
          <a:endParaRPr lang="en-GB"/>
        </a:p>
      </dgm:t>
    </dgm:pt>
    <dgm:pt modelId="{D1B76D7A-C752-445D-8E4D-3FD19593002B}" type="pres">
      <dgm:prSet presAssocID="{539B56C3-5523-4482-9615-4BE75CA07060}" presName="pillars" presStyleCnt="0"/>
      <dgm:spPr/>
    </dgm:pt>
    <dgm:pt modelId="{3E05532A-D5F6-4F94-9791-237CF41A532A}" type="pres">
      <dgm:prSet presAssocID="{539B56C3-5523-4482-9615-4BE75CA07060}" presName="pillar1" presStyleLbl="node1" presStyleIdx="0" presStyleCnt="2">
        <dgm:presLayoutVars>
          <dgm:bulletEnabled val="1"/>
        </dgm:presLayoutVars>
      </dgm:prSet>
      <dgm:spPr/>
      <dgm:t>
        <a:bodyPr/>
        <a:lstStyle/>
        <a:p>
          <a:endParaRPr lang="en-GB"/>
        </a:p>
      </dgm:t>
    </dgm:pt>
    <dgm:pt modelId="{9CC21F19-2CEF-42CC-8991-55AE5D23195C}" type="pres">
      <dgm:prSet presAssocID="{BF6D1F54-91C6-4698-B160-E289E2F0D662}" presName="pillarX" presStyleLbl="node1" presStyleIdx="1" presStyleCnt="2">
        <dgm:presLayoutVars>
          <dgm:bulletEnabled val="1"/>
        </dgm:presLayoutVars>
      </dgm:prSet>
      <dgm:spPr/>
      <dgm:t>
        <a:bodyPr/>
        <a:lstStyle/>
        <a:p>
          <a:endParaRPr lang="en-GB"/>
        </a:p>
      </dgm:t>
    </dgm:pt>
    <dgm:pt modelId="{899AB793-3F01-4EF6-8942-5749B575D474}" type="pres">
      <dgm:prSet presAssocID="{539B56C3-5523-4482-9615-4BE75CA07060}" presName="base" presStyleLbl="dkBgShp" presStyleIdx="1" presStyleCnt="2" custLinFactNeighborX="-131" custLinFactNeighborY="61621"/>
      <dgm:spPr/>
    </dgm:pt>
  </dgm:ptLst>
  <dgm:cxnLst>
    <dgm:cxn modelId="{8FE4128E-FE8E-488A-A6E7-5A82C382A11F}" srcId="{539B56C3-5523-4482-9615-4BE75CA07060}" destId="{C8BE95D7-FB3F-4DBF-90BB-50A6C4D97838}" srcOrd="0" destOrd="0" parTransId="{85240FE5-6245-48AC-BFBD-8E7B9226F3A6}" sibTransId="{DBAEB48A-2730-4E8F-9705-6C3D8133D4C5}"/>
    <dgm:cxn modelId="{93360BAB-3CCF-41E8-AF45-0723C50ECA90}" type="presOf" srcId="{3585B8AF-9F15-41EB-81D8-3680EA390AF0}" destId="{EB308A29-EF7C-43AB-BD7D-C2187EE25B9B}" srcOrd="0" destOrd="0" presId="urn:microsoft.com/office/officeart/2005/8/layout/hList3"/>
    <dgm:cxn modelId="{4042BC5A-07E7-48B0-A787-E9D9AE0F52E6}" type="presOf" srcId="{539B56C3-5523-4482-9615-4BE75CA07060}" destId="{F0D6AA33-00FA-4808-8113-86408910E926}" srcOrd="0" destOrd="0" presId="urn:microsoft.com/office/officeart/2005/8/layout/hList3"/>
    <dgm:cxn modelId="{29A13D84-5B2D-42EB-B496-170332DCD4FE}" srcId="{3585B8AF-9F15-41EB-81D8-3680EA390AF0}" destId="{539B56C3-5523-4482-9615-4BE75CA07060}" srcOrd="0" destOrd="0" parTransId="{F439C264-DAA2-47D4-ABD7-559BB91B043D}" sibTransId="{10C50751-FDDB-4518-B9D5-E6301E5E2229}"/>
    <dgm:cxn modelId="{05C4BF3D-D0A0-428C-9E14-F562B843ADA1}" type="presOf" srcId="{C8BE95D7-FB3F-4DBF-90BB-50A6C4D97838}" destId="{3E05532A-D5F6-4F94-9791-237CF41A532A}" srcOrd="0" destOrd="0" presId="urn:microsoft.com/office/officeart/2005/8/layout/hList3"/>
    <dgm:cxn modelId="{3AC48DD1-3529-4F4E-A4D3-5823C2F12CFE}" type="presOf" srcId="{BF6D1F54-91C6-4698-B160-E289E2F0D662}" destId="{9CC21F19-2CEF-42CC-8991-55AE5D23195C}" srcOrd="0" destOrd="0" presId="urn:microsoft.com/office/officeart/2005/8/layout/hList3"/>
    <dgm:cxn modelId="{D5848A30-C733-483A-A301-BB3220FEDA6E}" srcId="{539B56C3-5523-4482-9615-4BE75CA07060}" destId="{BF6D1F54-91C6-4698-B160-E289E2F0D662}" srcOrd="1" destOrd="0" parTransId="{EC8F4461-96D6-43B3-86FD-804E3F9FAAD5}" sibTransId="{9081BD33-B601-459A-8778-F626A1B6AA5A}"/>
    <dgm:cxn modelId="{96E27928-B167-4A0F-86EF-AC34CD68D51C}" type="presParOf" srcId="{EB308A29-EF7C-43AB-BD7D-C2187EE25B9B}" destId="{F0D6AA33-00FA-4808-8113-86408910E926}" srcOrd="0" destOrd="0" presId="urn:microsoft.com/office/officeart/2005/8/layout/hList3"/>
    <dgm:cxn modelId="{920D0A54-2CAA-432C-9C34-C62A3F00DA6D}" type="presParOf" srcId="{EB308A29-EF7C-43AB-BD7D-C2187EE25B9B}" destId="{D1B76D7A-C752-445D-8E4D-3FD19593002B}" srcOrd="1" destOrd="0" presId="urn:microsoft.com/office/officeart/2005/8/layout/hList3"/>
    <dgm:cxn modelId="{250D6158-E1C4-4C6B-A2DE-F46C93586517}" type="presParOf" srcId="{D1B76D7A-C752-445D-8E4D-3FD19593002B}" destId="{3E05532A-D5F6-4F94-9791-237CF41A532A}" srcOrd="0" destOrd="0" presId="urn:microsoft.com/office/officeart/2005/8/layout/hList3"/>
    <dgm:cxn modelId="{0223BCBD-2E36-4FE6-AAC6-8511A3BAA81D}" type="presParOf" srcId="{D1B76D7A-C752-445D-8E4D-3FD19593002B}" destId="{9CC21F19-2CEF-42CC-8991-55AE5D23195C}" srcOrd="1" destOrd="0" presId="urn:microsoft.com/office/officeart/2005/8/layout/hList3"/>
    <dgm:cxn modelId="{5914B4A9-18FE-41A0-A990-3370E29DCE44}" type="presParOf" srcId="{EB308A29-EF7C-43AB-BD7D-C2187EE25B9B}" destId="{899AB793-3F01-4EF6-8942-5749B575D474}"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00419-5B15-441C-8B98-3CA46F221492}">
      <dsp:nvSpPr>
        <dsp:cNvPr id="0" name=""/>
        <dsp:cNvSpPr/>
      </dsp:nvSpPr>
      <dsp:spPr>
        <a:xfrm>
          <a:off x="3731270" y="1204121"/>
          <a:ext cx="2988914" cy="29888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BE227D-63C1-456F-9423-72F2F7863956}">
      <dsp:nvSpPr>
        <dsp:cNvPr id="0" name=""/>
        <dsp:cNvSpPr/>
      </dsp:nvSpPr>
      <dsp:spPr>
        <a:xfrm>
          <a:off x="3830856" y="1303768"/>
          <a:ext cx="2789077" cy="2789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It is the perfect solution for moving snippets of data like texts, photos and URLs, from one platform to another including android, </a:t>
          </a:r>
          <a:r>
            <a:rPr lang="en-US" sz="1600" kern="1200" dirty="0" err="1" smtClean="0"/>
            <a:t>iOS</a:t>
          </a:r>
          <a:r>
            <a:rPr lang="en-US" sz="1600" kern="1200" dirty="0" smtClean="0"/>
            <a:t>, windows PCs and Windows phones. </a:t>
          </a:r>
          <a:endParaRPr lang="en-GB" sz="1600" kern="1200" dirty="0"/>
        </a:p>
      </dsp:txBody>
      <dsp:txXfrm>
        <a:off x="4229865" y="1702354"/>
        <a:ext cx="1992388" cy="1992406"/>
      </dsp:txXfrm>
    </dsp:sp>
    <dsp:sp modelId="{EA9976D0-D672-4D7F-94D0-58BC370D1D30}">
      <dsp:nvSpPr>
        <dsp:cNvPr id="0" name=""/>
        <dsp:cNvSpPr/>
      </dsp:nvSpPr>
      <dsp:spPr>
        <a:xfrm rot="2700000">
          <a:off x="643052" y="1203788"/>
          <a:ext cx="2989012" cy="298901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0A86AA-0CA4-4AC3-B0BC-51C965F1E44D}">
      <dsp:nvSpPr>
        <dsp:cNvPr id="0" name=""/>
        <dsp:cNvSpPr/>
      </dsp:nvSpPr>
      <dsp:spPr>
        <a:xfrm>
          <a:off x="743020" y="1303768"/>
          <a:ext cx="2789077" cy="2789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err="1" smtClean="0"/>
            <a:t>Oneclip</a:t>
          </a:r>
          <a:endParaRPr lang="en-GB" sz="3200" kern="1200" dirty="0"/>
        </a:p>
      </dsp:txBody>
      <dsp:txXfrm>
        <a:off x="1141365" y="1702354"/>
        <a:ext cx="1992388" cy="1992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F21D8-686C-4647-BC22-4A9E471CAC28}">
      <dsp:nvSpPr>
        <dsp:cNvPr id="0" name=""/>
        <dsp:cNvSpPr/>
      </dsp:nvSpPr>
      <dsp:spPr>
        <a:xfrm>
          <a:off x="265858" y="0"/>
          <a:ext cx="1592096" cy="3384376"/>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414E6-13AF-4343-8E46-185ADE5DFC61}">
      <dsp:nvSpPr>
        <dsp:cNvPr id="0" name=""/>
        <dsp:cNvSpPr/>
      </dsp:nvSpPr>
      <dsp:spPr>
        <a:xfrm>
          <a:off x="1881327" y="0"/>
          <a:ext cx="2701740" cy="338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0" rIns="206248" bIns="206248" numCol="1" spcCol="1270" anchor="ctr" anchorCtr="0">
          <a:noAutofit/>
        </a:bodyPr>
        <a:lstStyle/>
        <a:p>
          <a:pPr lvl="0" algn="l" defTabSz="1289050">
            <a:lnSpc>
              <a:spcPct val="90000"/>
            </a:lnSpc>
            <a:spcBef>
              <a:spcPct val="0"/>
            </a:spcBef>
            <a:spcAft>
              <a:spcPct val="35000"/>
            </a:spcAft>
          </a:pPr>
          <a:r>
            <a:rPr lang="en-US" sz="2900" kern="1200" dirty="0" smtClean="0"/>
            <a:t>It is the office assistant, the project that Microsoft Bill Gates was working on. </a:t>
          </a:r>
          <a:endParaRPr lang="en-GB" sz="2900" kern="1200" dirty="0"/>
        </a:p>
      </dsp:txBody>
      <dsp:txXfrm>
        <a:off x="1881327" y="0"/>
        <a:ext cx="2701740" cy="33843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6AA33-00FA-4808-8113-86408910E926}">
      <dsp:nvSpPr>
        <dsp:cNvPr id="0" name=""/>
        <dsp:cNvSpPr/>
      </dsp:nvSpPr>
      <dsp:spPr>
        <a:xfrm>
          <a:off x="0" y="0"/>
          <a:ext cx="8686800" cy="75608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solidFill>
                <a:srgbClr val="FFFF00"/>
              </a:solidFill>
            </a:rPr>
            <a:t>The PowerPoint app</a:t>
          </a:r>
        </a:p>
      </dsp:txBody>
      <dsp:txXfrm>
        <a:off x="0" y="0"/>
        <a:ext cx="8686800" cy="756084"/>
      </dsp:txXfrm>
    </dsp:sp>
    <dsp:sp modelId="{3E05532A-D5F6-4F94-9791-237CF41A532A}">
      <dsp:nvSpPr>
        <dsp:cNvPr id="0" name=""/>
        <dsp:cNvSpPr/>
      </dsp:nvSpPr>
      <dsp:spPr>
        <a:xfrm>
          <a:off x="0" y="756084"/>
          <a:ext cx="4343400" cy="15877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This app enables one to add dynamic polls to his presentation so as to interact with audience with poll everywhere. </a:t>
          </a:r>
        </a:p>
      </dsp:txBody>
      <dsp:txXfrm>
        <a:off x="0" y="756084"/>
        <a:ext cx="4343400" cy="1587776"/>
      </dsp:txXfrm>
    </dsp:sp>
    <dsp:sp modelId="{9CC21F19-2CEF-42CC-8991-55AE5D23195C}">
      <dsp:nvSpPr>
        <dsp:cNvPr id="0" name=""/>
        <dsp:cNvSpPr/>
      </dsp:nvSpPr>
      <dsp:spPr>
        <a:xfrm>
          <a:off x="4343400" y="756084"/>
          <a:ext cx="4343400" cy="158777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It also shows word cloud on presentations in pro word cloud.</a:t>
          </a:r>
          <a:endParaRPr lang="en-GB" sz="2200" kern="1200" dirty="0"/>
        </a:p>
      </dsp:txBody>
      <dsp:txXfrm>
        <a:off x="4343400" y="756084"/>
        <a:ext cx="4343400" cy="1587776"/>
      </dsp:txXfrm>
    </dsp:sp>
    <dsp:sp modelId="{899AB793-3F01-4EF6-8942-5749B575D474}">
      <dsp:nvSpPr>
        <dsp:cNvPr id="0" name=""/>
        <dsp:cNvSpPr/>
      </dsp:nvSpPr>
      <dsp:spPr>
        <a:xfrm>
          <a:off x="0" y="2343860"/>
          <a:ext cx="8686800" cy="176419"/>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12/17/2017</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12/17/2017</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latest edition of excel, word, OneNote, outlook, access and publisher are designed to work touch screens as well as laptops and desktops. Microsoft has endeavored to not just to improve the experience of users across board but has redefined the nature of productivity and its boundaries. </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dirty="0"/>
          </a:p>
        </p:txBody>
      </p:sp>
    </p:spTree>
    <p:extLst>
      <p:ext uri="{BB962C8B-B14F-4D97-AF65-F5344CB8AC3E}">
        <p14:creationId xmlns:p14="http://schemas.microsoft.com/office/powerpoint/2010/main" val="224830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t>
            </a:r>
          </a:p>
          <a:p>
            <a:r>
              <a:rPr lang="en-US" dirty="0" smtClean="0"/>
              <a:t>https://support.office.com/en-us/article/Get-started-at-Office-com-91a4ec74-67fe-4a84-a268-f6bdf3da1804</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132337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on wallpaper elevation</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891963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works in the background to locate and display insights about people one is going to meet. The app can be a valuable tool for salespeople as it will provided them with information of their target client , for instance their like and dislikes.</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1859910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sync folder between ones PC and phone so that content can room back and forth. It makes it more continent for windows PC users.</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12225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1037472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Feature that have been incorporated into the app allows one to speed on way to meetings, today and tomorrow.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Travel card notes any offshore meeting in one calendar to tomorrow and atypical notifications that alert one of meeting room changes or booking.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 lock screen of one’s window phone will give you your schedule, the time you will spend in each meeting and when the last one will take place in the day.</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3076649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3448320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combines a beautiful design and intelligence technology to enable one create a simplified work flow.</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4006373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12</a:t>
            </a:fld>
            <a:endParaRPr lang="en-US" dirty="0"/>
          </a:p>
        </p:txBody>
      </p:sp>
    </p:spTree>
    <p:extLst>
      <p:ext uri="{BB962C8B-B14F-4D97-AF65-F5344CB8AC3E}">
        <p14:creationId xmlns:p14="http://schemas.microsoft.com/office/powerpoint/2010/main" val="2291744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13</a:t>
            </a:fld>
            <a:endParaRPr lang="en-US" dirty="0"/>
          </a:p>
        </p:txBody>
      </p:sp>
    </p:spTree>
    <p:extLst>
      <p:ext uri="{BB962C8B-B14F-4D97-AF65-F5344CB8AC3E}">
        <p14:creationId xmlns:p14="http://schemas.microsoft.com/office/powerpoint/2010/main" val="2357695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14</a:t>
            </a:fld>
            <a:endParaRPr lang="en-US" dirty="0"/>
          </a:p>
        </p:txBody>
      </p:sp>
    </p:spTree>
    <p:extLst>
      <p:ext uri="{BB962C8B-B14F-4D97-AF65-F5344CB8AC3E}">
        <p14:creationId xmlns:p14="http://schemas.microsoft.com/office/powerpoint/2010/main" val="3007387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15</a:t>
            </a:fld>
            <a:endParaRPr lang="en-US" dirty="0"/>
          </a:p>
        </p:txBody>
      </p:sp>
    </p:spTree>
    <p:extLst>
      <p:ext uri="{BB962C8B-B14F-4D97-AF65-F5344CB8AC3E}">
        <p14:creationId xmlns:p14="http://schemas.microsoft.com/office/powerpoint/2010/main" val="1245973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Office apps also separate personal from professional tasks and allow employees to report only work related data to avoid breach of privacy or other legal grey areas. </a:t>
            </a:r>
          </a:p>
          <a:p>
            <a:endParaRPr lang="en-US" dirty="0" smtClean="0"/>
          </a:p>
          <a:p>
            <a:r>
              <a:rPr lang="en-US" dirty="0" smtClean="0"/>
              <a:t>A though research around these apps is lacking. The app help an employee on focus on what he wants to achieve, apart from keeping track of time. </a:t>
            </a:r>
          </a:p>
          <a:p>
            <a:r>
              <a:rPr lang="en-US" dirty="0" smtClean="0"/>
              <a:t>This has led to a die-hard customer base from individuals that use these app.</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16</a:t>
            </a:fld>
            <a:endParaRPr lang="en-US" dirty="0"/>
          </a:p>
        </p:txBody>
      </p:sp>
    </p:spTree>
    <p:extLst>
      <p:ext uri="{BB962C8B-B14F-4D97-AF65-F5344CB8AC3E}">
        <p14:creationId xmlns:p14="http://schemas.microsoft.com/office/powerpoint/2010/main" val="23785470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smtClean="0"/>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12/17/2017</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smtClean="0"/>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smtClean="0"/>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12/17/2017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E0FA9E5-6744-4841-888F-9E7CC0C2B7EC}" type="datetimeFigureOut">
              <a:rPr lang="en-US" smtClean="0"/>
              <a:pPr/>
              <a:t>12/17/2017</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Microsoft Productivity Apps </a:t>
            </a:r>
          </a:p>
        </p:txBody>
      </p:sp>
      <p:sp>
        <p:nvSpPr>
          <p:cNvPr id="3" name="Content Placeholder 2"/>
          <p:cNvSpPr>
            <a:spLocks noGrp="1"/>
          </p:cNvSpPr>
          <p:nvPr>
            <p:ph type="subTitle" idx="1"/>
          </p:nvPr>
        </p:nvSpPr>
        <p:spPr/>
        <p:txBody>
          <a:bodyPr/>
          <a:lstStyle/>
          <a:p>
            <a:r>
              <a:rPr lang="en-US" dirty="0" smtClean="0"/>
              <a:t>Apps for today and </a:t>
            </a:r>
            <a:r>
              <a:rPr lang="en-US" dirty="0" smtClean="0"/>
              <a:t>tomorrow</a:t>
            </a:r>
          </a:p>
          <a:p>
            <a:endParaRPr lang="en-US" dirty="0"/>
          </a:p>
          <a:p>
            <a:endParaRPr lang="en-US" dirty="0"/>
          </a:p>
        </p:txBody>
      </p:sp>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65212" y="533400"/>
            <a:ext cx="8686801" cy="1066800"/>
          </a:xfrm>
        </p:spPr>
        <p:txBody>
          <a:bodyPr/>
          <a:lstStyle/>
          <a:p>
            <a:r>
              <a:rPr lang="en-US" dirty="0" smtClean="0"/>
              <a:t>Goals </a:t>
            </a:r>
            <a:r>
              <a:rPr lang="en-US" dirty="0"/>
              <a:t>and </a:t>
            </a:r>
            <a:r>
              <a:rPr lang="en-US" dirty="0" smtClean="0"/>
              <a:t>Objectives</a:t>
            </a:r>
            <a:endParaRPr lang="en-US" dirty="0"/>
          </a:p>
        </p:txBody>
      </p:sp>
      <p:sp>
        <p:nvSpPr>
          <p:cNvPr id="5" name="Content Placeholder 2"/>
          <p:cNvSpPr>
            <a:spLocks noGrp="1"/>
          </p:cNvSpPr>
          <p:nvPr>
            <p:ph idx="1"/>
          </p:nvPr>
        </p:nvSpPr>
        <p:spPr>
          <a:xfrm>
            <a:off x="1065212" y="1828800"/>
            <a:ext cx="8686801" cy="4191000"/>
          </a:xfrm>
        </p:spPr>
        <p:txBody>
          <a:bodyPr>
            <a:normAutofit/>
          </a:bodyPr>
          <a:lstStyle/>
          <a:p>
            <a:pPr lvl="1"/>
            <a:r>
              <a:rPr lang="en-US" sz="2800" b="1" dirty="0" smtClean="0"/>
              <a:t>Introduction to Microsoft productivity Apps</a:t>
            </a:r>
          </a:p>
          <a:p>
            <a:pPr lvl="1"/>
            <a:r>
              <a:rPr lang="en-US" sz="2800" b="1" dirty="0" smtClean="0"/>
              <a:t>Definition </a:t>
            </a:r>
            <a:r>
              <a:rPr lang="en-US" sz="2800" b="1" dirty="0"/>
              <a:t>of Productivity Apps </a:t>
            </a:r>
          </a:p>
          <a:p>
            <a:pPr lvl="1"/>
            <a:r>
              <a:rPr lang="en-US" sz="2800" b="1" dirty="0" smtClean="0"/>
              <a:t>Video</a:t>
            </a:r>
            <a:endParaRPr lang="en-US" sz="2800" b="1" dirty="0"/>
          </a:p>
          <a:p>
            <a:pPr lvl="1"/>
            <a:r>
              <a:rPr lang="en-US" sz="2800" b="1" dirty="0" smtClean="0"/>
              <a:t>Descriptions of specific Microsoft productivity apps</a:t>
            </a:r>
            <a:endParaRPr lang="en-US" sz="2800" b="1" dirty="0"/>
          </a:p>
          <a:p>
            <a:pPr lvl="1"/>
            <a:r>
              <a:rPr lang="en-US" sz="2800" b="1" dirty="0" smtClean="0"/>
              <a:t>Importance of  </a:t>
            </a:r>
            <a:r>
              <a:rPr lang="en-US" sz="2800" b="1" dirty="0"/>
              <a:t>Microsoft productivity Apps</a:t>
            </a:r>
          </a:p>
          <a:p>
            <a:endParaRPr lang="en-US" dirty="0"/>
          </a:p>
        </p:txBody>
      </p:sp>
    </p:spTree>
    <p:extLst>
      <p:ext uri="{BB962C8B-B14F-4D97-AF65-F5344CB8AC3E}">
        <p14:creationId xmlns:p14="http://schemas.microsoft.com/office/powerpoint/2010/main" val="48469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normAutofit/>
          </a:bodyPr>
          <a:lstStyle/>
          <a:p>
            <a:r>
              <a:rPr lang="en-US" dirty="0"/>
              <a:t>Employee productivity is the measure of the efficiency of a particular worker or team of workers. These software serve to increase the efficiency of this workers by facilitating their work.</a:t>
            </a:r>
          </a:p>
          <a:p>
            <a:r>
              <a:rPr lang="en-US" dirty="0"/>
              <a:t>These are Microsoft apps that have been designed at the Microsoft garage that enable mobile users to get the same Microsoft services that they get in their </a:t>
            </a:r>
            <a:r>
              <a:rPr lang="en-US" dirty="0" smtClean="0"/>
              <a:t>computers both desktops and personal computers. </a:t>
            </a:r>
            <a:endParaRPr lang="en-US" dirty="0"/>
          </a:p>
          <a:p>
            <a:pPr marL="0" indent="0">
              <a:buNone/>
            </a:pPr>
            <a:endParaRPr lang="en-US" dirty="0"/>
          </a:p>
          <a:p>
            <a:r>
              <a:rPr lang="en-US" dirty="0" smtClean="0"/>
              <a:t>Productivity </a:t>
            </a:r>
            <a:r>
              <a:rPr lang="en-US" dirty="0"/>
              <a:t>apps are software devoted to making our work easier and our live more productive. This apps help one to do his personal job or task faster, efficiently and more cheaply</a:t>
            </a:r>
          </a:p>
        </p:txBody>
      </p:sp>
    </p:spTree>
    <p:extLst>
      <p:ext uri="{BB962C8B-B14F-4D97-AF65-F5344CB8AC3E}">
        <p14:creationId xmlns:p14="http://schemas.microsoft.com/office/powerpoint/2010/main" val="163731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852" y="0"/>
            <a:ext cx="8686801" cy="519336"/>
          </a:xfrm>
        </p:spPr>
        <p:txBody>
          <a:bodyPr>
            <a:normAutofit fontScale="90000"/>
          </a:bodyPr>
          <a:lstStyle/>
          <a:p>
            <a:r>
              <a:rPr lang="en-US" dirty="0" smtClean="0"/>
              <a:t>Video 1</a:t>
            </a:r>
            <a:endParaRPr lang="en-US" dirty="0"/>
          </a:p>
        </p:txBody>
      </p:sp>
      <p:pic>
        <p:nvPicPr>
          <p:cNvPr id="7" name="0f934d06-f74b-42b0-8475-69c2c1e6_1280x720_298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3772" y="692696"/>
            <a:ext cx="11089232" cy="5444853"/>
          </a:xfrm>
          <a:prstGeom prst="rect">
            <a:avLst/>
          </a:prstGeom>
        </p:spPr>
      </p:pic>
    </p:spTree>
    <p:extLst>
      <p:ext uri="{BB962C8B-B14F-4D97-AF65-F5344CB8AC3E}">
        <p14:creationId xmlns:p14="http://schemas.microsoft.com/office/powerpoint/2010/main" val="143615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18182">
                <p:cTn id="7"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36" y="54888"/>
            <a:ext cx="8686801" cy="781824"/>
          </a:xfrm>
        </p:spPr>
        <p:txBody>
          <a:bodyPr/>
          <a:lstStyle/>
          <a:p>
            <a:r>
              <a:rPr lang="en-US" dirty="0" smtClean="0"/>
              <a:t>Video 2</a:t>
            </a:r>
            <a:endParaRPr lang="en-US" dirty="0"/>
          </a:p>
        </p:txBody>
      </p:sp>
      <p:pic>
        <p:nvPicPr>
          <p:cNvPr id="3" name="01_Multifeature_3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5854" y="1052736"/>
            <a:ext cx="9884536" cy="5560212"/>
          </a:xfrm>
          <a:prstGeom prst="rect">
            <a:avLst/>
          </a:prstGeom>
        </p:spPr>
      </p:pic>
    </p:spTree>
    <p:extLst>
      <p:ext uri="{BB962C8B-B14F-4D97-AF65-F5344CB8AC3E}">
        <p14:creationId xmlns:p14="http://schemas.microsoft.com/office/powerpoint/2010/main" val="338813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1" y="33373"/>
            <a:ext cx="8686801" cy="731331"/>
          </a:xfrm>
        </p:spPr>
        <p:txBody>
          <a:bodyPr/>
          <a:lstStyle/>
          <a:p>
            <a:r>
              <a:rPr lang="en-US" dirty="0"/>
              <a:t>Millennial and technology</a:t>
            </a:r>
          </a:p>
        </p:txBody>
      </p:sp>
      <p:sp>
        <p:nvSpPr>
          <p:cNvPr id="3" name="Content Placeholder 2"/>
          <p:cNvSpPr>
            <a:spLocks noGrp="1"/>
          </p:cNvSpPr>
          <p:nvPr>
            <p:ph idx="1"/>
          </p:nvPr>
        </p:nvSpPr>
        <p:spPr>
          <a:xfrm>
            <a:off x="261765" y="1052736"/>
            <a:ext cx="7200800" cy="4191000"/>
          </a:xfrm>
        </p:spPr>
        <p:txBody>
          <a:bodyPr/>
          <a:lstStyle/>
          <a:p>
            <a:r>
              <a:rPr lang="en-US" dirty="0"/>
              <a:t>The list of Microsoft productivity apps include:</a:t>
            </a:r>
          </a:p>
          <a:p>
            <a:r>
              <a:rPr lang="en-US" b="1" dirty="0">
                <a:solidFill>
                  <a:srgbClr val="FF0000"/>
                </a:solidFill>
              </a:rPr>
              <a:t>Resolve</a:t>
            </a:r>
          </a:p>
          <a:p>
            <a:pPr lvl="1"/>
            <a:r>
              <a:rPr lang="en-US" dirty="0"/>
              <a:t>This app is private beta in the windows phone app </a:t>
            </a:r>
            <a:r>
              <a:rPr lang="en-US" dirty="0" smtClean="0"/>
              <a:t>store. The </a:t>
            </a:r>
            <a:r>
              <a:rPr lang="en-US" dirty="0"/>
              <a:t>app prepares one for all </a:t>
            </a:r>
            <a:r>
              <a:rPr lang="en-US" dirty="0" smtClean="0"/>
              <a:t>conversations </a:t>
            </a:r>
            <a:r>
              <a:rPr lang="en-US" dirty="0"/>
              <a:t>in every meeting. </a:t>
            </a:r>
          </a:p>
          <a:p>
            <a:pPr>
              <a:buFont typeface="Wingdings" panose="05000000000000000000" pitchFamily="2" charset="2"/>
              <a:buChar char="q"/>
            </a:pPr>
            <a:endParaRPr lang="en-US" dirty="0"/>
          </a:p>
        </p:txBody>
      </p:sp>
      <p:pic>
        <p:nvPicPr>
          <p:cNvPr id="4" name="Picture 1" descr="microsoft-revolve-100586843-medi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2566" y="976742"/>
            <a:ext cx="4366506" cy="5476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4292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543297238"/>
              </p:ext>
            </p:extLst>
          </p:nvPr>
        </p:nvGraphicFramePr>
        <p:xfrm>
          <a:off x="117748" y="1772816"/>
          <a:ext cx="6744193" cy="5396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334736" y="290739"/>
            <a:ext cx="7886700" cy="1929946"/>
          </a:xfrm>
        </p:spPr>
        <p:txBody>
          <a:bodyPr>
            <a:normAutofit/>
          </a:bodyPr>
          <a:lstStyle/>
          <a:p>
            <a:r>
              <a:rPr lang="en-US" b="1" dirty="0" err="1" smtClean="0">
                <a:solidFill>
                  <a:srgbClr val="FF0000"/>
                </a:solidFill>
              </a:rPr>
              <a:t>Oneclip</a:t>
            </a:r>
            <a:endParaRPr lang="en-US" b="1" dirty="0" smtClean="0">
              <a:solidFill>
                <a:srgbClr val="FF0000"/>
              </a:solidFill>
            </a:endParaRPr>
          </a:p>
          <a:p>
            <a:r>
              <a:rPr lang="en-US" dirty="0" smtClean="0"/>
              <a:t>It is another app in windows phone private beta. </a:t>
            </a:r>
          </a:p>
        </p:txBody>
      </p:sp>
      <p:pic>
        <p:nvPicPr>
          <p:cNvPr id="5" name="Picture 4" descr="C:\Users\Jared\AppData\Local\Microsoft\Windows\Temporary Internet Files\Content.Word\Microsoft-OneClip-710x355.png"/>
          <p:cNvPicPr/>
          <p:nvPr/>
        </p:nvPicPr>
        <p:blipFill>
          <a:blip r:embed="rId8">
            <a:extLst>
              <a:ext uri="{28A0092B-C50C-407E-A947-70E740481C1C}">
                <a14:useLocalDpi xmlns:a14="http://schemas.microsoft.com/office/drawing/2010/main" val="0"/>
              </a:ext>
            </a:extLst>
          </a:blip>
          <a:srcRect/>
          <a:stretch>
            <a:fillRect/>
          </a:stretch>
        </p:blipFill>
        <p:spPr bwMode="auto">
          <a:xfrm>
            <a:off x="7678588" y="-8511"/>
            <a:ext cx="4278086" cy="2971800"/>
          </a:xfrm>
          <a:prstGeom prst="rect">
            <a:avLst/>
          </a:prstGeom>
          <a:noFill/>
          <a:ln>
            <a:noFill/>
          </a:ln>
        </p:spPr>
      </p:pic>
      <p:pic>
        <p:nvPicPr>
          <p:cNvPr id="6" name="Picture 5" descr="C:\Users\Jared\AppData\Local\Microsoft\Windows\Temporary Internet Files\Content.Word\OneClip-Android-app-710x421.png"/>
          <p:cNvPicPr/>
          <p:nvPr/>
        </p:nvPicPr>
        <p:blipFill>
          <a:blip r:embed="rId9">
            <a:extLst>
              <a:ext uri="{28A0092B-C50C-407E-A947-70E740481C1C}">
                <a14:useLocalDpi xmlns:a14="http://schemas.microsoft.com/office/drawing/2010/main" val="0"/>
              </a:ext>
            </a:extLst>
          </a:blip>
          <a:srcRect/>
          <a:stretch>
            <a:fillRect/>
          </a:stretch>
        </p:blipFill>
        <p:spPr bwMode="auto">
          <a:xfrm>
            <a:off x="7678588" y="3068960"/>
            <a:ext cx="4498521" cy="3789040"/>
          </a:xfrm>
          <a:prstGeom prst="rect">
            <a:avLst/>
          </a:prstGeom>
          <a:noFill/>
          <a:ln>
            <a:noFill/>
          </a:ln>
        </p:spPr>
      </p:pic>
    </p:spTree>
    <p:extLst>
      <p:ext uri="{BB962C8B-B14F-4D97-AF65-F5344CB8AC3E}">
        <p14:creationId xmlns:p14="http://schemas.microsoft.com/office/powerpoint/2010/main" val="425924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04" y="548680"/>
            <a:ext cx="4114800" cy="720080"/>
          </a:xfrm>
        </p:spPr>
        <p:txBody>
          <a:bodyPr/>
          <a:lstStyle/>
          <a:p>
            <a:r>
              <a:rPr lang="en-US" dirty="0">
                <a:solidFill>
                  <a:srgbClr val="FF0000"/>
                </a:solidFill>
              </a:rPr>
              <a:t>Flow</a:t>
            </a:r>
            <a:endParaRPr lang="en-GB" dirty="0"/>
          </a:p>
        </p:txBody>
      </p:sp>
      <p:sp>
        <p:nvSpPr>
          <p:cNvPr id="3" name="Content Placeholder 2"/>
          <p:cNvSpPr>
            <a:spLocks noGrp="1"/>
          </p:cNvSpPr>
          <p:nvPr>
            <p:ph idx="1"/>
          </p:nvPr>
        </p:nvSpPr>
        <p:spPr>
          <a:xfrm>
            <a:off x="6022404" y="332656"/>
            <a:ext cx="5040560" cy="3456384"/>
          </a:xfrm>
        </p:spPr>
        <p:txBody>
          <a:bodyPr>
            <a:normAutofit/>
          </a:bodyPr>
          <a:lstStyle/>
          <a:p>
            <a:pPr lvl="1"/>
            <a:r>
              <a:rPr lang="en-US" sz="2400" dirty="0"/>
              <a:t>This is a strip down version of outlook that emphasizes on chatting rather than formal email back and forth. It works just like the Facebook messengers narrowing the line between real time emails and messages is blurred.</a:t>
            </a:r>
          </a:p>
        </p:txBody>
      </p:sp>
      <p:pic>
        <p:nvPicPr>
          <p:cNvPr id="4" name="Picture 2" descr="1492517343_microsoft-flow-windows-10-mob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90" y="1628800"/>
            <a:ext cx="4523014"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flow146652215004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4374" y="3939949"/>
            <a:ext cx="4584451" cy="2918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189475"/>
      </p:ext>
    </p:extLst>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476" y="260648"/>
            <a:ext cx="4114800" cy="792088"/>
          </a:xfrm>
        </p:spPr>
        <p:txBody>
          <a:bodyPr/>
          <a:lstStyle/>
          <a:p>
            <a:r>
              <a:rPr lang="en-US" dirty="0"/>
              <a:t>Office now</a:t>
            </a:r>
          </a:p>
        </p:txBody>
      </p:sp>
      <p:sp>
        <p:nvSpPr>
          <p:cNvPr id="4" name="Text Placeholder 3"/>
          <p:cNvSpPr>
            <a:spLocks noGrp="1"/>
          </p:cNvSpPr>
          <p:nvPr>
            <p:ph type="body" sz="half" idx="2"/>
          </p:nvPr>
        </p:nvSpPr>
        <p:spPr>
          <a:xfrm>
            <a:off x="549796" y="1201688"/>
            <a:ext cx="3805063" cy="931168"/>
          </a:xfrm>
        </p:spPr>
        <p:txBody>
          <a:bodyPr>
            <a:noAutofit/>
          </a:bodyPr>
          <a:lstStyle/>
          <a:p>
            <a:pPr lvl="1"/>
            <a:r>
              <a:rPr lang="en-US" sz="2400" dirty="0"/>
              <a:t>It has some similarities with Google now. It is a focused version of </a:t>
            </a:r>
            <a:r>
              <a:rPr lang="en-US" sz="2400" dirty="0" err="1"/>
              <a:t>Cortana</a:t>
            </a:r>
            <a:r>
              <a:rPr lang="en-US" sz="2400" dirty="0" smtClean="0"/>
              <a:t>.</a:t>
            </a:r>
            <a:endParaRPr lang="en-US" sz="2400" dirty="0"/>
          </a:p>
        </p:txBody>
      </p:sp>
      <p:graphicFrame>
        <p:nvGraphicFramePr>
          <p:cNvPr id="5" name="Diagram 4"/>
          <p:cNvGraphicFramePr/>
          <p:nvPr>
            <p:extLst>
              <p:ext uri="{D42A27DB-BD31-4B8C-83A1-F6EECF244321}">
                <p14:modId xmlns:p14="http://schemas.microsoft.com/office/powerpoint/2010/main" val="1300321385"/>
              </p:ext>
            </p:extLst>
          </p:nvPr>
        </p:nvGraphicFramePr>
        <p:xfrm>
          <a:off x="6958508" y="123365"/>
          <a:ext cx="4824536"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2017-11-27-image-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5213" y="3212976"/>
            <a:ext cx="5302023" cy="3319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03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951384"/>
          </a:xfrm>
        </p:spPr>
        <p:txBody>
          <a:bodyPr/>
          <a:lstStyle/>
          <a:p>
            <a:r>
              <a:rPr lang="en-US" dirty="0"/>
              <a:t>Microsoft planner</a:t>
            </a:r>
          </a:p>
        </p:txBody>
      </p:sp>
      <p:sp>
        <p:nvSpPr>
          <p:cNvPr id="3" name="Text Placeholder 2"/>
          <p:cNvSpPr>
            <a:spLocks noGrp="1"/>
          </p:cNvSpPr>
          <p:nvPr>
            <p:ph type="body" idx="1"/>
          </p:nvPr>
        </p:nvSpPr>
        <p:spPr>
          <a:xfrm>
            <a:off x="261764" y="1700808"/>
            <a:ext cx="8686800" cy="1371600"/>
          </a:xfrm>
        </p:spPr>
        <p:txBody>
          <a:bodyPr>
            <a:normAutofit/>
          </a:bodyPr>
          <a:lstStyle/>
          <a:p>
            <a:r>
              <a:rPr lang="en-US" dirty="0"/>
              <a:t>Those apps enable one to organize his schedule well ahead of time.</a:t>
            </a:r>
          </a:p>
        </p:txBody>
      </p:sp>
      <p:pic>
        <p:nvPicPr>
          <p:cNvPr id="4" name="Picture 2" descr="Planner-general-availability-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4172" y="2276872"/>
            <a:ext cx="7738432" cy="46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23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951384"/>
          </a:xfrm>
        </p:spPr>
        <p:txBody>
          <a:bodyPr/>
          <a:lstStyle/>
          <a:p>
            <a:r>
              <a:rPr lang="en-US" dirty="0"/>
              <a:t>Microsoft to do</a:t>
            </a:r>
          </a:p>
        </p:txBody>
      </p:sp>
      <p:sp>
        <p:nvSpPr>
          <p:cNvPr id="3" name="Content Placeholder 2"/>
          <p:cNvSpPr>
            <a:spLocks noGrp="1"/>
          </p:cNvSpPr>
          <p:nvPr>
            <p:ph idx="1"/>
          </p:nvPr>
        </p:nvSpPr>
        <p:spPr/>
        <p:txBody>
          <a:bodyPr/>
          <a:lstStyle/>
          <a:p>
            <a:pPr lvl="1"/>
            <a:r>
              <a:rPr lang="en-US" sz="2400" dirty="0"/>
              <a:t>This app makes it easy for one to plan his day ahead of time. </a:t>
            </a:r>
          </a:p>
          <a:p>
            <a:pPr lvl="1"/>
            <a:r>
              <a:rPr lang="en-US" sz="2400" dirty="0"/>
              <a:t>It helps one increase his productivity and reduce stress.</a:t>
            </a:r>
            <a:endParaRPr lang="en-GB" sz="2400" dirty="0"/>
          </a:p>
        </p:txBody>
      </p:sp>
      <p:sp>
        <p:nvSpPr>
          <p:cNvPr id="4" name="Text Placeholder 3"/>
          <p:cNvSpPr>
            <a:spLocks noGrp="1"/>
          </p:cNvSpPr>
          <p:nvPr>
            <p:ph type="body" sz="half" idx="2"/>
          </p:nvPr>
        </p:nvSpPr>
        <p:spPr/>
        <p:txBody>
          <a:bodyPr/>
          <a:lstStyle/>
          <a:p>
            <a:r>
              <a:rPr lang="en-US" dirty="0"/>
              <a:t>This app arranges tasks in order of importance and ensure that all tasks are completed well ahead of time. </a:t>
            </a:r>
          </a:p>
          <a:p>
            <a:endParaRPr lang="en-US" dirty="0"/>
          </a:p>
          <a:p>
            <a:endParaRPr lang="en-GB" dirty="0"/>
          </a:p>
        </p:txBody>
      </p:sp>
      <p:pic>
        <p:nvPicPr>
          <p:cNvPr id="5" name="Picture 2" descr="deskto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37881" y="2626894"/>
            <a:ext cx="6523264" cy="4223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1799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1" y="116632"/>
            <a:ext cx="8686801" cy="1066800"/>
          </a:xfrm>
        </p:spPr>
        <p:txBody>
          <a:bodyPr/>
          <a:lstStyle/>
          <a:p>
            <a:r>
              <a:rPr lang="en-US" dirty="0"/>
              <a:t>The outlook app</a:t>
            </a:r>
          </a:p>
        </p:txBody>
      </p:sp>
      <p:sp>
        <p:nvSpPr>
          <p:cNvPr id="3" name="Content Placeholder 2"/>
          <p:cNvSpPr>
            <a:spLocks noGrp="1"/>
          </p:cNvSpPr>
          <p:nvPr>
            <p:ph idx="1"/>
          </p:nvPr>
        </p:nvSpPr>
        <p:spPr>
          <a:xfrm>
            <a:off x="909836" y="1484784"/>
            <a:ext cx="8686801" cy="4191000"/>
          </a:xfrm>
        </p:spPr>
        <p:txBody>
          <a:bodyPr/>
          <a:lstStyle/>
          <a:p>
            <a:pPr lvl="1"/>
            <a:r>
              <a:rPr lang="en-US" dirty="0" smtClean="0"/>
              <a:t>This </a:t>
            </a:r>
            <a:r>
              <a:rPr lang="en-US" dirty="0"/>
              <a:t>app makes ones email to present more relevant information to the senders who have LinkedIn apps</a:t>
            </a:r>
          </a:p>
        </p:txBody>
      </p:sp>
      <p:pic>
        <p:nvPicPr>
          <p:cNvPr id="4" name="Picture 2" descr="outlook-mobile-ios-itu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9202" y="2564904"/>
            <a:ext cx="4133850"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Outlook-pl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0200" y="2564904"/>
            <a:ext cx="4238625"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95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852724053"/>
              </p:ext>
            </p:extLst>
          </p:nvPr>
        </p:nvGraphicFramePr>
        <p:xfrm>
          <a:off x="171454" y="32115"/>
          <a:ext cx="868680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powerpoin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7779" y="3069771"/>
            <a:ext cx="4980820" cy="378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Users\Jared\AppData\Local\Microsoft\Windows\Temporary Internet Files\Content.Word\392x696bb.jpg"/>
          <p:cNvPicPr/>
          <p:nvPr/>
        </p:nvPicPr>
        <p:blipFill>
          <a:blip r:embed="rId9">
            <a:extLst>
              <a:ext uri="{28A0092B-C50C-407E-A947-70E740481C1C}">
                <a14:useLocalDpi xmlns:a14="http://schemas.microsoft.com/office/drawing/2010/main" val="0"/>
              </a:ext>
            </a:extLst>
          </a:blip>
          <a:srcRect/>
          <a:stretch>
            <a:fillRect/>
          </a:stretch>
        </p:blipFill>
        <p:spPr bwMode="auto">
          <a:xfrm>
            <a:off x="8902724" y="2204864"/>
            <a:ext cx="3286101" cy="4653136"/>
          </a:xfrm>
          <a:prstGeom prst="rect">
            <a:avLst/>
          </a:prstGeom>
          <a:noFill/>
          <a:ln>
            <a:noFill/>
          </a:ln>
        </p:spPr>
      </p:pic>
    </p:spTree>
    <p:extLst>
      <p:ext uri="{BB962C8B-B14F-4D97-AF65-F5344CB8AC3E}">
        <p14:creationId xmlns:p14="http://schemas.microsoft.com/office/powerpoint/2010/main" val="995506158"/>
      </p:ext>
    </p:extLst>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788" y="548680"/>
            <a:ext cx="8686801" cy="519336"/>
          </a:xfrm>
        </p:spPr>
        <p:txBody>
          <a:bodyPr>
            <a:noAutofit/>
          </a:bodyPr>
          <a:lstStyle/>
          <a:p>
            <a:r>
              <a:rPr lang="en-US" sz="4000" dirty="0"/>
              <a:t>Excel app	</a:t>
            </a:r>
          </a:p>
        </p:txBody>
      </p:sp>
      <p:sp>
        <p:nvSpPr>
          <p:cNvPr id="3" name="Content Placeholder 2"/>
          <p:cNvSpPr>
            <a:spLocks noGrp="1"/>
          </p:cNvSpPr>
          <p:nvPr>
            <p:ph idx="1"/>
          </p:nvPr>
        </p:nvSpPr>
        <p:spPr>
          <a:xfrm>
            <a:off x="981844" y="1068016"/>
            <a:ext cx="8686801" cy="4191000"/>
          </a:xfrm>
        </p:spPr>
        <p:txBody>
          <a:bodyPr/>
          <a:lstStyle/>
          <a:p>
            <a:pPr lvl="1"/>
            <a:r>
              <a:rPr lang="en-US" dirty="0" smtClean="0"/>
              <a:t>This </a:t>
            </a:r>
            <a:r>
              <a:rPr lang="en-US" dirty="0"/>
              <a:t>app provides extra charts or graphs or stunning maps from Bing Maps. </a:t>
            </a:r>
          </a:p>
          <a:p>
            <a:pPr lvl="1"/>
            <a:r>
              <a:rPr lang="en-US" dirty="0"/>
              <a:t>It shows information that is appealing and easily to understand with people graph.</a:t>
            </a:r>
          </a:p>
          <a:p>
            <a:endParaRPr lang="en-US" dirty="0"/>
          </a:p>
        </p:txBody>
      </p:sp>
      <p:pic>
        <p:nvPicPr>
          <p:cNvPr id="4" name="Picture 2" descr="bingma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7587" y="2324527"/>
            <a:ext cx="4718958" cy="4533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exce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3501" y="3200400"/>
            <a:ext cx="42780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56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Word app	</a:t>
            </a:r>
          </a:p>
        </p:txBody>
      </p:sp>
      <p:sp>
        <p:nvSpPr>
          <p:cNvPr id="3" name="Subtitle 2"/>
          <p:cNvSpPr>
            <a:spLocks noGrp="1"/>
          </p:cNvSpPr>
          <p:nvPr>
            <p:ph type="subTitle" idx="1"/>
          </p:nvPr>
        </p:nvSpPr>
        <p:spPr>
          <a:xfrm>
            <a:off x="1065212" y="3403600"/>
            <a:ext cx="5029201" cy="2329656"/>
          </a:xfrm>
        </p:spPr>
        <p:txBody>
          <a:bodyPr>
            <a:normAutofit fontScale="92500"/>
          </a:bodyPr>
          <a:lstStyle/>
          <a:p>
            <a:pPr algn="ctr"/>
            <a:r>
              <a:rPr lang="en-US" dirty="0" smtClean="0"/>
              <a:t>This </a:t>
            </a:r>
            <a:r>
              <a:rPr lang="en-US" dirty="0"/>
              <a:t>app enables one to look for information about the content on ones document without the need to leave word by only selecting texts using the Wikipedia app. Apart from these, it has a work translator that allows quick translation of texts.</a:t>
            </a:r>
            <a:endParaRPr lang="en-GB" dirty="0"/>
          </a:p>
        </p:txBody>
      </p:sp>
      <p:pic>
        <p:nvPicPr>
          <p:cNvPr id="4" name="Picture 2" descr="Collaborate_Using_Microsoft_Word_For_iPad_app_02-1024x7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4492" y="2420547"/>
            <a:ext cx="5943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ollaborate_Using_Microsoft_Word_For_iPad_app_03-1024x76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5" y="-29522"/>
            <a:ext cx="3065008" cy="2298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789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Importance Of Microsoft Productivity Apps</a:t>
            </a:r>
            <a:endParaRPr lang="en-GB" dirty="0"/>
          </a:p>
        </p:txBody>
      </p:sp>
      <p:sp>
        <p:nvSpPr>
          <p:cNvPr id="3" name="Content Placeholder 2"/>
          <p:cNvSpPr>
            <a:spLocks noGrp="1"/>
          </p:cNvSpPr>
          <p:nvPr>
            <p:ph idx="1"/>
          </p:nvPr>
        </p:nvSpPr>
        <p:spPr/>
        <p:txBody>
          <a:bodyPr>
            <a:normAutofit lnSpcReduction="10000"/>
          </a:bodyPr>
          <a:lstStyle/>
          <a:p>
            <a:pPr marL="228600" lvl="0">
              <a:spcBef>
                <a:spcPts val="1000"/>
              </a:spcBef>
              <a:buClrTx/>
              <a:buSzTx/>
            </a:pPr>
            <a:r>
              <a:rPr lang="en-US" sz="2600" dirty="0">
                <a:solidFill>
                  <a:prstClr val="black"/>
                </a:solidFill>
                <a:latin typeface="Calibri" panose="020F0502020204030204"/>
              </a:rPr>
              <a:t>These apps make people to feel like that they are utilizing their </a:t>
            </a:r>
            <a:r>
              <a:rPr lang="en-US" sz="2600" dirty="0">
                <a:solidFill>
                  <a:srgbClr val="FF0000"/>
                </a:solidFill>
                <a:latin typeface="Calibri" panose="020F0502020204030204"/>
              </a:rPr>
              <a:t>day</a:t>
            </a:r>
            <a:r>
              <a:rPr lang="en-US" sz="2600" dirty="0">
                <a:solidFill>
                  <a:prstClr val="black"/>
                </a:solidFill>
                <a:latin typeface="Calibri" panose="020F0502020204030204"/>
              </a:rPr>
              <a:t> </a:t>
            </a:r>
            <a:r>
              <a:rPr lang="en-US" sz="2600" dirty="0">
                <a:solidFill>
                  <a:srgbClr val="FF0000"/>
                </a:solidFill>
                <a:latin typeface="Calibri" panose="020F0502020204030204"/>
              </a:rPr>
              <a:t>time</a:t>
            </a:r>
            <a:r>
              <a:rPr lang="en-US" sz="2600" dirty="0">
                <a:solidFill>
                  <a:prstClr val="black"/>
                </a:solidFill>
                <a:latin typeface="Calibri" panose="020F0502020204030204"/>
              </a:rPr>
              <a:t> the well by squeezing more into each day. </a:t>
            </a:r>
          </a:p>
          <a:p>
            <a:pPr marL="0" lvl="0" indent="0">
              <a:spcBef>
                <a:spcPts val="1000"/>
              </a:spcBef>
              <a:buClrTx/>
              <a:buSzTx/>
              <a:buNone/>
            </a:pPr>
            <a:endParaRPr lang="en-US" sz="2600" dirty="0">
              <a:solidFill>
                <a:prstClr val="black"/>
              </a:solidFill>
              <a:latin typeface="Calibri" panose="020F0502020204030204"/>
            </a:endParaRPr>
          </a:p>
          <a:p>
            <a:pPr marL="228600" lvl="0">
              <a:spcBef>
                <a:spcPts val="1000"/>
              </a:spcBef>
              <a:buClrTx/>
              <a:buSzTx/>
            </a:pPr>
            <a:r>
              <a:rPr lang="en-US" sz="2600" dirty="0">
                <a:solidFill>
                  <a:prstClr val="black"/>
                </a:solidFill>
                <a:latin typeface="Calibri" panose="020F0502020204030204"/>
              </a:rPr>
              <a:t>Office time management apps are relatively more complicated than personal ones due to the need to accommodate different time different types of data recording.  </a:t>
            </a:r>
          </a:p>
          <a:p>
            <a:pPr marL="0" lvl="0" indent="0">
              <a:spcBef>
                <a:spcPts val="1000"/>
              </a:spcBef>
              <a:buClrTx/>
              <a:buSzTx/>
              <a:buNone/>
            </a:pPr>
            <a:endParaRPr lang="en-US" sz="2600" dirty="0">
              <a:solidFill>
                <a:prstClr val="black"/>
              </a:solidFill>
              <a:latin typeface="Calibri" panose="020F0502020204030204"/>
            </a:endParaRPr>
          </a:p>
          <a:p>
            <a:pPr marL="228600" lvl="0">
              <a:spcBef>
                <a:spcPts val="1000"/>
              </a:spcBef>
              <a:buClrTx/>
              <a:buSzTx/>
            </a:pPr>
            <a:r>
              <a:rPr lang="en-US" sz="2600" dirty="0">
                <a:solidFill>
                  <a:prstClr val="black"/>
                </a:solidFill>
                <a:latin typeface="Calibri" panose="020F0502020204030204"/>
              </a:rPr>
              <a:t>These apps </a:t>
            </a:r>
            <a:r>
              <a:rPr lang="en-US" sz="2600" dirty="0">
                <a:solidFill>
                  <a:srgbClr val="FF0000"/>
                </a:solidFill>
                <a:latin typeface="Calibri" panose="020F0502020204030204"/>
              </a:rPr>
              <a:t>let one to monitor their progress</a:t>
            </a:r>
            <a:r>
              <a:rPr lang="en-US" sz="2600" dirty="0">
                <a:solidFill>
                  <a:prstClr val="black"/>
                </a:solidFill>
                <a:latin typeface="Calibri" panose="020F0502020204030204"/>
              </a:rPr>
              <a:t> based on their set objectives and restate their plans based on the lessons they have learns and their plans.</a:t>
            </a:r>
          </a:p>
          <a:p>
            <a:pPr marL="228600" lvl="0">
              <a:spcBef>
                <a:spcPts val="1000"/>
              </a:spcBef>
              <a:buClrTx/>
              <a:buSzTx/>
            </a:pPr>
            <a:endParaRPr lang="en-US" sz="2600" dirty="0">
              <a:solidFill>
                <a:prstClr val="black"/>
              </a:solidFill>
              <a:latin typeface="Calibri" panose="020F0502020204030204"/>
            </a:endParaRPr>
          </a:p>
        </p:txBody>
      </p:sp>
    </p:spTree>
    <p:extLst>
      <p:ext uri="{BB962C8B-B14F-4D97-AF65-F5344CB8AC3E}">
        <p14:creationId xmlns:p14="http://schemas.microsoft.com/office/powerpoint/2010/main" val="274949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endParaRPr lang="en-GB" dirty="0"/>
          </a:p>
        </p:txBody>
      </p:sp>
      <p:sp>
        <p:nvSpPr>
          <p:cNvPr id="3" name="Content Placeholder 2"/>
          <p:cNvSpPr>
            <a:spLocks noGrp="1"/>
          </p:cNvSpPr>
          <p:nvPr>
            <p:ph idx="1"/>
          </p:nvPr>
        </p:nvSpPr>
        <p:spPr/>
        <p:txBody>
          <a:bodyPr>
            <a:normAutofit fontScale="92500" lnSpcReduction="20000"/>
          </a:bodyPr>
          <a:lstStyle/>
          <a:p>
            <a:pPr hangingPunct="0"/>
            <a:r>
              <a:rPr lang="en-US" dirty="0" err="1"/>
              <a:t>Azfar</a:t>
            </a:r>
            <a:r>
              <a:rPr lang="en-US" dirty="0"/>
              <a:t>, A., </a:t>
            </a:r>
            <a:r>
              <a:rPr lang="en-US" dirty="0" err="1"/>
              <a:t>Choo</a:t>
            </a:r>
            <a:r>
              <a:rPr lang="en-US" dirty="0"/>
              <a:t>, K. K. R., &amp; Liu, L. (2017). Forensic taxonomy of android </a:t>
            </a:r>
            <a:r>
              <a:rPr lang="en-US" dirty="0" smtClean="0"/>
              <a:t>	productivity </a:t>
            </a:r>
            <a:r>
              <a:rPr lang="en-US" dirty="0"/>
              <a:t>apps. Multimedia Tools and Applications, 76(3), </a:t>
            </a:r>
            <a:r>
              <a:rPr lang="en-US" dirty="0" smtClean="0"/>
              <a:t>3313-	3341</a:t>
            </a:r>
            <a:r>
              <a:rPr lang="en-US" dirty="0"/>
              <a:t>.</a:t>
            </a:r>
          </a:p>
          <a:p>
            <a:pPr hangingPunct="0"/>
            <a:r>
              <a:rPr lang="en-US" dirty="0" smtClean="0"/>
              <a:t>Carey</a:t>
            </a:r>
            <a:r>
              <a:rPr lang="en-US" dirty="0"/>
              <a:t>, P., </a:t>
            </a:r>
            <a:r>
              <a:rPr lang="en-US" dirty="0" err="1"/>
              <a:t>DesJardins</a:t>
            </a:r>
            <a:r>
              <a:rPr lang="en-US" dirty="0"/>
              <a:t>, C., Shaffer, A., </a:t>
            </a:r>
            <a:r>
              <a:rPr lang="en-US" dirty="0" err="1"/>
              <a:t>Shellman</a:t>
            </a:r>
            <a:r>
              <a:rPr lang="en-US" dirty="0"/>
              <a:t>, M., &amp; </a:t>
            </a:r>
            <a:r>
              <a:rPr lang="en-US" dirty="0" err="1"/>
              <a:t>Vodnik</a:t>
            </a:r>
            <a:r>
              <a:rPr lang="en-US" dirty="0"/>
              <a:t>, S. (2016). New </a:t>
            </a:r>
            <a:r>
              <a:rPr lang="en-US" dirty="0" smtClean="0"/>
              <a:t>	Perspectives </a:t>
            </a:r>
            <a:r>
              <a:rPr lang="en-US" dirty="0"/>
              <a:t>Microsoft Office 365 &amp; Office 2016: Introductory, </a:t>
            </a:r>
            <a:r>
              <a:rPr lang="en-US" dirty="0" smtClean="0"/>
              <a:t>Loose-	leaf </a:t>
            </a:r>
            <a:r>
              <a:rPr lang="en-US" dirty="0"/>
              <a:t>Version.</a:t>
            </a:r>
          </a:p>
          <a:p>
            <a:pPr hangingPunct="0"/>
            <a:r>
              <a:rPr lang="en-US" dirty="0"/>
              <a:t>Mark, G., Iqbal, S., &amp; Czerwinski, M. (2017, September). How blocking </a:t>
            </a:r>
            <a:r>
              <a:rPr lang="en-US" dirty="0" smtClean="0"/>
              <a:t>	distractions </a:t>
            </a:r>
            <a:r>
              <a:rPr lang="en-US" dirty="0"/>
              <a:t>affects workplace focus and productivity. In Proceedings </a:t>
            </a:r>
            <a:r>
              <a:rPr lang="en-US" dirty="0" smtClean="0"/>
              <a:t>	of </a:t>
            </a:r>
            <a:r>
              <a:rPr lang="en-US" dirty="0"/>
              <a:t>the 2017 ACM International Joint Conference on Pervasive and </a:t>
            </a:r>
            <a:r>
              <a:rPr lang="en-US" dirty="0" smtClean="0"/>
              <a:t>	Ubiquitous </a:t>
            </a:r>
            <a:r>
              <a:rPr lang="en-US" dirty="0"/>
              <a:t>Computing and Proceedings of the 2017 ACM </a:t>
            </a:r>
            <a:r>
              <a:rPr lang="en-US" dirty="0" smtClean="0"/>
              <a:t>	International </a:t>
            </a:r>
            <a:r>
              <a:rPr lang="en-US" dirty="0"/>
              <a:t>Symposium on Wearable Computers (pp. 928-934). ACM.</a:t>
            </a:r>
          </a:p>
          <a:p>
            <a:pPr hangingPunct="0"/>
            <a:r>
              <a:rPr lang="en-US" dirty="0" smtClean="0"/>
              <a:t>Parsons</a:t>
            </a:r>
            <a:r>
              <a:rPr lang="en-US" dirty="0"/>
              <a:t>, J. J., </a:t>
            </a:r>
            <a:r>
              <a:rPr lang="en-US" dirty="0" err="1"/>
              <a:t>Beskeen</a:t>
            </a:r>
            <a:r>
              <a:rPr lang="en-US" dirty="0"/>
              <a:t>, D. W., Cram, C. M., Duffy, J., &amp; </a:t>
            </a:r>
            <a:r>
              <a:rPr lang="en-US" dirty="0" err="1"/>
              <a:t>Friedrichsen</a:t>
            </a:r>
            <a:r>
              <a:rPr lang="en-US" dirty="0"/>
              <a:t>, L. </a:t>
            </a:r>
            <a:r>
              <a:rPr lang="en-US" dirty="0" smtClean="0"/>
              <a:t>	(</a:t>
            </a:r>
            <a:r>
              <a:rPr lang="en-US" dirty="0"/>
              <a:t>2016). Bundle: Illustrated Computer Concepts and Microsoft Office </a:t>
            </a:r>
            <a:r>
              <a:rPr lang="en-US" dirty="0" smtClean="0"/>
              <a:t>	365 </a:t>
            </a:r>
            <a:r>
              <a:rPr lang="en-US" dirty="0"/>
              <a:t>&amp; Office 2016+ LMS Integrated SAM 365 &amp; 2016 Assessments, </a:t>
            </a:r>
            <a:r>
              <a:rPr lang="en-US" dirty="0" smtClean="0"/>
              <a:t>	Trainings</a:t>
            </a:r>
            <a:r>
              <a:rPr lang="en-US" dirty="0"/>
              <a:t>, and Projects with 1 </a:t>
            </a:r>
            <a:r>
              <a:rPr lang="en-US" dirty="0" err="1"/>
              <a:t>MindTap</a:t>
            </a:r>
            <a:r>
              <a:rPr lang="en-US" dirty="0"/>
              <a:t> Reader Printed Access Card. </a:t>
            </a:r>
            <a:r>
              <a:rPr lang="en-US" dirty="0" smtClean="0"/>
              <a:t>	</a:t>
            </a:r>
            <a:r>
              <a:rPr lang="en-US" dirty="0" err="1" smtClean="0"/>
              <a:t>Cengage</a:t>
            </a:r>
            <a:r>
              <a:rPr lang="en-US" dirty="0" smtClean="0"/>
              <a:t> </a:t>
            </a:r>
            <a:r>
              <a:rPr lang="en-US" dirty="0"/>
              <a:t>Learning</a:t>
            </a:r>
            <a:r>
              <a:rPr lang="en-US" dirty="0" smtClean="0"/>
              <a:t>.</a:t>
            </a:r>
            <a:endParaRPr lang="en-US" dirty="0"/>
          </a:p>
        </p:txBody>
      </p:sp>
    </p:spTree>
    <p:extLst>
      <p:ext uri="{BB962C8B-B14F-4D97-AF65-F5344CB8AC3E}">
        <p14:creationId xmlns:p14="http://schemas.microsoft.com/office/powerpoint/2010/main" val="419538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usiness strategy presentation.potx" id="{EB0D3B34-B7D6-4C45-8EC6-74593BA23307}" vid="{3C7E45A4-4E96-419A-A06F-C7909FE41FB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FF1070-8794-47AC-90B7-1F2E078096FF}">
  <ds:schemaRefs>
    <ds:schemaRef ds:uri="http://purl.org/dc/dcmitype/"/>
    <ds:schemaRef ds:uri="http://schemas.microsoft.com/office/2006/documentManagement/types"/>
    <ds:schemaRef ds:uri="a4f35948-e619-41b3-aa29-22878b09cfd2"/>
    <ds:schemaRef ds:uri="http://schemas.microsoft.com/office/infopath/2007/PartnerControls"/>
    <ds:schemaRef ds:uri="http://purl.org/dc/elements/1.1/"/>
    <ds:schemaRef ds:uri="40262f94-9f35-4ac3-9a90-690165a166b7"/>
    <ds:schemaRef ds:uri="http://schemas.microsoft.com/office/2006/metadata/properti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653E1689-1E09-4ADC-A5E7-6718BF79A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strategy presentation(2)</Template>
  <TotalTime>222</TotalTime>
  <Words>911</Words>
  <Application>Microsoft Office PowerPoint</Application>
  <PresentationFormat>Custom</PresentationFormat>
  <Paragraphs>84</Paragraphs>
  <Slides>17</Slides>
  <Notes>15</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Century Gothic</vt:lpstr>
      <vt:lpstr>Palatino Linotype</vt:lpstr>
      <vt:lpstr>Wingdings</vt:lpstr>
      <vt:lpstr>Business strategy presentation</vt:lpstr>
      <vt:lpstr>Microsoft Productivity Apps </vt:lpstr>
      <vt:lpstr>Goals and Objectives</vt:lpstr>
      <vt:lpstr>Introduction</vt:lpstr>
      <vt:lpstr>Video 1</vt:lpstr>
      <vt:lpstr>Video 2</vt:lpstr>
      <vt:lpstr>Millennial and technology</vt:lpstr>
      <vt:lpstr>PowerPoint Presentation</vt:lpstr>
      <vt:lpstr>Flow</vt:lpstr>
      <vt:lpstr>Office now</vt:lpstr>
      <vt:lpstr>Microsoft planner</vt:lpstr>
      <vt:lpstr>Microsoft to do</vt:lpstr>
      <vt:lpstr>The outlook app</vt:lpstr>
      <vt:lpstr>PowerPoint Presentation</vt:lpstr>
      <vt:lpstr>Excel app </vt:lpstr>
      <vt:lpstr>Word app </vt:lpstr>
      <vt:lpstr>Importance Of Microsoft Productivity Apps</vt:lpstr>
      <vt:lpstr>References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MILLENNIAL AS LEADERS</dc:title>
  <dc:creator>Winnie Tai</dc:creator>
  <cp:lastModifiedBy>Windows User</cp:lastModifiedBy>
  <cp:revision>24</cp:revision>
  <dcterms:created xsi:type="dcterms:W3CDTF">2017-05-25T16:37:22Z</dcterms:created>
  <dcterms:modified xsi:type="dcterms:W3CDTF">2017-12-17T05:28:35Z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